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8" r:id="rId2"/>
    <p:sldId id="260" r:id="rId3"/>
    <p:sldId id="261" r:id="rId4"/>
    <p:sldId id="262" r:id="rId5"/>
    <p:sldId id="263" r:id="rId6"/>
    <p:sldId id="279" r:id="rId7"/>
    <p:sldId id="265" r:id="rId8"/>
    <p:sldId id="290" r:id="rId9"/>
    <p:sldId id="289" r:id="rId10"/>
    <p:sldId id="288" r:id="rId11"/>
    <p:sldId id="287" r:id="rId12"/>
    <p:sldId id="286" r:id="rId13"/>
    <p:sldId id="266" r:id="rId14"/>
    <p:sldId id="267" r:id="rId15"/>
    <p:sldId id="268" r:id="rId16"/>
    <p:sldId id="281" r:id="rId17"/>
    <p:sldId id="282" r:id="rId18"/>
    <p:sldId id="271" r:id="rId19"/>
    <p:sldId id="272" r:id="rId20"/>
    <p:sldId id="284" r:id="rId21"/>
    <p:sldId id="283" r:id="rId22"/>
    <p:sldId id="285" r:id="rId23"/>
    <p:sldId id="273" r:id="rId24"/>
    <p:sldId id="274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75" d="100"/>
          <a:sy n="175" d="100"/>
        </p:scale>
        <p:origin x="120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gif>
</file>

<file path=ppt/media/image26.gif>
</file>

<file path=ppt/media/image27.gif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sv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A6C21-85B4-7141-96C0-2A92517E498E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FA917F-34A7-8444-95F7-00DA50CA6E3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3287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CBF60-8E32-530A-0408-E5DC4519E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34E37197-3663-ABD5-08A9-92F722886C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3A84D28-1D8E-D060-7BDB-CD5EABC41467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2175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73F74E-F335-6E77-A681-F64438B1B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A35357C4-B966-3221-D604-7FD71B197D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852F703E-F3BA-8D89-BEDA-71506B0EB21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2809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0E462-F34E-C19A-AC4B-BFDF6BE0A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C98F3969-14BE-8030-2B1E-BD15362686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59BE2652-BF6D-29CD-1806-7DDEC5EE488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0960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8059B-BD35-AB77-CAF8-58B521688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6E8BD989-65BD-CA52-6A0C-3F57843FE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DFB772E6-CBE3-5EC9-B1B8-819CCC56952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45162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89C91-47E9-A316-53F1-E147FB835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9B9762B4-3A6B-184F-F852-033B685271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519300E9-B45E-1622-20C3-0DB4C93AA18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77530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E8749-A59A-CB3E-8E2C-E2C8FBA46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F5F198B0-2E5F-85B5-46F2-C65E016773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D9742A61-AD08-5E30-2BDC-AFEFF142350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7831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373C7-564F-9DC4-E910-372A27D4F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088A7993-A698-8DA0-0242-5F0B4C76C0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B3F7095-D35B-0A8E-06CC-DED36F0AE86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10782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61D1F4-AD14-EAB1-98B2-F06B97881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E6B09133-5FC6-D52B-61E7-52E6C5F118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A4CB48E8-F85D-D10D-2858-90B34CBBF76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46948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8BF0D-5250-8E6E-81FD-A6E6CFDCB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36584711-2807-97F3-E5D6-FD94FF74D2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12E89639-BBC0-B4F2-6D97-5CDC764D7CA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81951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4543D-64A2-5BB4-7F2B-251083F8D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A5934261-B4DC-1F99-BAE1-9A2527E34C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7A9B5C16-C812-69D3-56B1-DD46176AE03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25735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F5041-E26C-BEE5-C662-908528AC0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F0543425-06F6-8220-A897-726DE54301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8ABC393F-BA57-DD35-C776-948E9319E76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2087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5C633-CD65-A2AE-00A0-6A0CF42DF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5B50222D-9789-4E89-470F-CD6B504558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996A804C-E580-C5B1-C9A8-CB3F2AB3BA5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94929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FBF54-4942-5509-C64B-EE47D503F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EF5FAC67-BA65-04FC-86CC-4875FAA192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67D34DF9-16FD-6229-9F7D-E990DD09CFB5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97666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BB44D-364C-FCB1-26CF-10B11A954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A5F53333-2655-D33C-2398-B2D064FDDA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96638D0F-1E3E-7466-1C22-F33C73023C2B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66768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13453-ED12-1D75-A836-2002F2545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8A5B64FC-A6C3-AB64-4B2F-5DD7D3F61F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FF0C9A98-C6FD-3EBE-8C53-D3A16C2943F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82889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E7244-F887-0B5A-38E6-107C4B32B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5D7C608F-0683-1299-26B6-62F8E2516E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D03BD0D3-3DD7-3103-B325-5492EBBBBA4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55191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741EA-FCE5-5C38-8126-BC11BED3D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1420C889-14B5-A21D-E2E6-0C545E3F01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ECA0B1E5-3E8E-4E1E-6D51-912FC18A996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6689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4E883-6D03-DD46-9B76-2D8BC1EDE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E8933C06-952F-DA4D-C9D6-CC6F3794E7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5F08D288-1A00-42EA-75A2-B3EACC4EC874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8520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5560F-8D48-937B-0E4D-50BDF3D57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00004145-D228-693A-299B-DD7735AEEE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504653FB-CCD6-DA47-79BC-6EC6D879C86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7229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BCFBD-DFD1-407D-E40F-CA53AE201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B6028AE8-7B9B-794E-675B-CE6E0B7F63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AB4621C-5B30-82E4-6AFB-A6CF660F458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2088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3041D-DA80-2AB6-0D2D-0ED68530D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61159AD2-C367-712C-660A-E1E2F7D7B9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FDCB118-1496-CC07-1426-EFACEBAD09E7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1892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2F04D-581E-B948-7E8C-158A164AF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A29D046D-E722-5296-8BA0-3110EDF57F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30073580-EAA0-78A5-5B39-A93B4C3630E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02631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4494D-8BA0-0518-461C-27836265E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C224AC3C-EB6D-E702-AAA7-5118F7807A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AC0FFBD9-5391-D0A4-1D1A-3438CF83FC0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6996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FBBEA2-7E55-4DA2-ADBC-28C1C9AA1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>
            <a:extLst>
              <a:ext uri="{FF2B5EF4-FFF2-40B4-BE49-F238E27FC236}">
                <a16:creationId xmlns:a16="http://schemas.microsoft.com/office/drawing/2014/main" id="{FE1235DD-F4D7-28FB-9090-CEF87CC78F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>
            <a:extLst>
              <a:ext uri="{FF2B5EF4-FFF2-40B4-BE49-F238E27FC236}">
                <a16:creationId xmlns:a16="http://schemas.microsoft.com/office/drawing/2014/main" id="{6DE53BAB-9547-1FF1-B9F4-6CD592EC6CF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88779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6A1043-16A1-95C9-1C5F-45F4215EB8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ADB6033-DA22-10CF-1216-D6E8AABA8C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56FD994-6F53-4493-3EAE-C30F3CD3A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8F4A0D1-9940-6CF7-A9A9-339D67233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F812AAA-F0F7-BF03-AD9A-B6429CD6F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2410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EE76EB-2429-435F-BCBB-BA867BC07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0879F96-D20D-2025-6324-B0D9052A5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FB2CC0A-4C7B-0652-95B4-71D2A2624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671C4F7-AA7F-5947-6B73-1CC8A31A9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19DB729-7B0D-8602-CC71-20AEADCB8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3749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6F4BEF6-AD05-5E17-0896-BA9A020EF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CF1FBD1-7DD5-1677-8D2A-82194BEC6C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9C05707-2DF6-FEC0-0211-F21CEF4CA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9EA658C-3432-51D2-ED17-450604C71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9E247E-BD71-DC78-7D32-34AF3A42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3001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d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olo"/>
          <p:cNvSpPr txBox="1">
            <a:spLocks noGrp="1"/>
          </p:cNvSpPr>
          <p:nvPr>
            <p:ph type="title" hasCustomPrompt="1"/>
          </p:nvPr>
        </p:nvSpPr>
        <p:spPr>
          <a:xfrm>
            <a:off x="838200" y="671513"/>
            <a:ext cx="10515600" cy="1193007"/>
          </a:xfrm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93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3250" y="1353583"/>
            <a:ext cx="10985500" cy="42065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700" b="1"/>
            </a:lvl1pPr>
            <a:lvl2pPr marL="668655" indent="-257175" defTabSz="412750">
              <a:lnSpc>
                <a:spcPct val="100000"/>
              </a:lnSpc>
              <a:spcBef>
                <a:spcPts val="0"/>
              </a:spcBef>
              <a:buFontTx/>
              <a:defRPr sz="2700" b="1"/>
            </a:lvl2pPr>
            <a:lvl3pPr marL="1131570" indent="-308610" defTabSz="412750">
              <a:lnSpc>
                <a:spcPct val="100000"/>
              </a:lnSpc>
              <a:spcBef>
                <a:spcPts val="0"/>
              </a:spcBef>
              <a:buFontTx/>
              <a:defRPr sz="2700" b="1"/>
            </a:lvl3pPr>
            <a:lvl4pPr marL="1577340" indent="-342900" defTabSz="412750">
              <a:lnSpc>
                <a:spcPct val="100000"/>
              </a:lnSpc>
              <a:spcBef>
                <a:spcPts val="0"/>
              </a:spcBef>
              <a:buFontTx/>
              <a:defRPr sz="2700" b="1"/>
            </a:lvl4pPr>
            <a:lvl5pPr marL="1988820" indent="-342900" defTabSz="412750">
              <a:lnSpc>
                <a:spcPct val="100000"/>
              </a:lnSpc>
              <a:spcBef>
                <a:spcPts val="0"/>
              </a:spcBef>
              <a:buFontTx/>
              <a:defRPr sz="2700" b="1"/>
            </a:lvl5pPr>
          </a:lstStyle>
          <a:p>
            <a:r>
              <a:t>Sottotitolo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4" name="Corpo livello uno…"/>
          <p:cNvSpPr txBox="1">
            <a:spLocks noGrp="1"/>
          </p:cNvSpPr>
          <p:nvPr>
            <p:ph type="body" idx="21" hasCustomPrompt="1"/>
          </p:nvPr>
        </p:nvSpPr>
        <p:spPr>
          <a:xfrm>
            <a:off x="838200" y="1985963"/>
            <a:ext cx="10515600" cy="3916204"/>
          </a:xfrm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</p:txBody>
      </p:sp>
      <p:sp>
        <p:nvSpPr>
          <p:cNvPr id="9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548801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8080B2-366C-8E48-690D-694672C5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A39CECA-21EB-0EC1-A7D2-54D05727D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57FB635-ADAF-E29B-7D4A-C83825DE2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E9C6F6-1D90-9F70-3275-4FB6A181B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6E88D5-A6E4-70D4-8285-AD842CEEA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207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073580-AAC9-B253-F07D-16CBA7AC3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A313033-6DFC-6C8E-616A-E307C1BA1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1FDBDF4-FD81-E7F4-2EA3-5F178B844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BB23E9-5AC3-96EF-EB86-7ADB7BBF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84E6A04-C215-C5BE-68BD-F35FCCA51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4588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FD5F8E-4930-B486-A9BA-EDC5EFA82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F8E8192-1F05-9593-884A-167D8884E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BA0E71A-50F3-8A35-A9A7-EC7D15625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DD344C6-E8D5-B1AB-5FFF-7933141F1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92EE79-DCF8-C8CA-8F8C-99A4432D8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2E6F59C-48D2-D927-4161-B84B9B86C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1103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0058A9-2523-F05B-EDA7-E1385BBE5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42C23FB-F04C-6B99-6D6F-8F15B1F9C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35C2793-780B-4595-835F-C707FFE22A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9938DFB-EB11-C033-48F9-5FC5D0F452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3D92808-4B38-D4E1-09DB-F9D0DAE756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9FC78BB-B8D0-01F7-7E82-5F4F23B7F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462999E-745D-6C78-473C-5B9818036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C644FC4-5E98-8AD4-A62C-0D84C8075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5221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5BC1E2-8B32-0736-BC5D-01EA1B968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8C85E32-0E53-80C5-5761-0ABA9A79C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B6B57F8-B10F-9EAE-55F4-E2DC0EC43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774F6E1-879B-5679-9968-DAF8024E8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2807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108224F-A296-7442-A789-CE7FF0434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91CECF1-1547-09DE-A62A-BF31AD60B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BD444B0-33CF-62FD-421F-B3E4F88C7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4094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2E0BE2-85A2-DE6B-9BE9-A1A416068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DBE44C-E423-4F51-66EB-4B1D2E7F1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BE49F9B-5505-2549-9022-C3449AFCC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171F634-4A23-4D6A-E379-536AD658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9A9061F-48B4-450E-956A-613022684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C8D2657-6942-48F3-EEC4-B41ED2EF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0360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9EB891-06F1-DE9B-1A2E-535DC417C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550C570-E7FF-B081-EBF5-41561329D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6D7E3A4-DC1C-B3F0-C1A4-BC84D38CC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6AE54FC-6097-04E5-A878-C635031FC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444E36F-8CB0-5683-A7D1-5780A8F3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760B0C5-EE73-1742-067F-7996D7054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917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9AAB18A-17DF-8D5B-D049-8B9BDDB3A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5543087-D557-0187-57B6-75C582170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AE4BD5-ED4E-F942-96D2-62F6FC1479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55448E-DCCA-AB46-A455-710EC07742A3}" type="datetimeFigureOut">
              <a:rPr lang="it-IT" smtClean="0"/>
              <a:t>08/11/2024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E74939-8421-1FA1-3179-71C9633808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0DB6C3-ED74-B862-86CA-2CE3CBAC67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711B92-9BC7-8E4F-8A6E-E9E82402A3E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5764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unric.org/it/che-cosa-sono-i-cambiamenti-climatici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doi.org/10.24381/cds.6edf04e0" TargetMode="Externa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doi.org/10.24381/cds.d08ed09a" TargetMode="Externa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2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hyperlink" Target="https://xkcd.com/1732/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31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33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35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703E88-7ECE-6825-B0AD-F3F2B9E29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817A6299-FB26-D7BC-C8CF-36D212C93633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6A44122-BDB9-51F2-E2D8-5BB50A5B6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4F18C4-2146-8574-0AEF-60E260CBAFB9}"/>
              </a:ext>
            </a:extLst>
          </p:cNvPr>
          <p:cNvSpPr txBox="1"/>
          <p:nvPr/>
        </p:nvSpPr>
        <p:spPr>
          <a:xfrm>
            <a:off x="644013" y="1551563"/>
            <a:ext cx="10903974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it-IT" sz="4800" b="0" i="0" u="none" strike="noStrike" dirty="0">
                <a:solidFill>
                  <a:srgbClr val="FFFFFF"/>
                </a:solidFill>
                <a:effectLst/>
                <a:latin typeface="Helvetica"/>
                <a:cs typeface="Helvetica"/>
              </a:rPr>
              <a:t>Definizione del cambiamento climatico</a:t>
            </a:r>
            <a:endParaRPr lang="it-IT" sz="3600" dirty="0">
              <a:effectLst/>
              <a:latin typeface="Helvetica"/>
              <a:cs typeface="Helvetica"/>
            </a:endParaRPr>
          </a:p>
          <a:p>
            <a:pPr rtl="0">
              <a:spcAft>
                <a:spcPts val="1200"/>
              </a:spcAft>
            </a:pPr>
            <a:br>
              <a:rPr lang="it-IT" sz="3600" dirty="0">
                <a:latin typeface="Helvetica"/>
                <a:cs typeface="Helvetica"/>
              </a:rPr>
            </a:br>
            <a:r>
              <a:rPr lang="en-US" sz="3600" b="1" i="0" dirty="0">
                <a:solidFill>
                  <a:srgbClr val="EAECF0"/>
                </a:solidFill>
                <a:effectLst/>
                <a:latin typeface="Times New Roman" panose="02020603050405020304" pitchFamily="18" charset="0"/>
              </a:rPr>
              <a:t>«</a:t>
            </a:r>
            <a:r>
              <a:rPr lang="it-IT" sz="3600" b="0" i="0" u="none" strike="noStrike" dirty="0">
                <a:solidFill>
                  <a:srgbClr val="ADADAD"/>
                </a:solidFill>
                <a:effectLst/>
                <a:latin typeface="Helvetica"/>
                <a:cs typeface="Helvetica"/>
              </a:rPr>
              <a:t>Per “cambiamenti climatici” si intendono i cambiamenti a lungo termine delle temperature e dei modelli meteorologici.</a:t>
            </a:r>
            <a:r>
              <a:rPr lang="en-US" sz="3600" b="1" i="0" dirty="0">
                <a:solidFill>
                  <a:srgbClr val="EAECF0"/>
                </a:solidFill>
                <a:effectLst/>
                <a:latin typeface="Times New Roman" panose="02020603050405020304" pitchFamily="18" charset="0"/>
              </a:rPr>
              <a:t> »</a:t>
            </a:r>
            <a:endParaRPr lang="it-IT" sz="3600" dirty="0">
              <a:effectLst/>
              <a:latin typeface="Helvetica"/>
              <a:cs typeface="Helvetica"/>
            </a:endParaRPr>
          </a:p>
          <a:p>
            <a:pPr rtl="0">
              <a:spcAft>
                <a:spcPts val="1200"/>
              </a:spcAft>
            </a:pPr>
            <a:r>
              <a:rPr lang="it-IT" sz="3600" b="0" i="0" u="none" strike="noStrike" dirty="0">
                <a:solidFill>
                  <a:srgbClr val="ADADAD"/>
                </a:solidFill>
                <a:effectLst/>
                <a:latin typeface="Helvetica"/>
                <a:cs typeface="Helvetica"/>
              </a:rPr>
              <a:t>Cit. </a:t>
            </a:r>
            <a:r>
              <a:rPr lang="it-IT" sz="3600" b="0" i="0" u="sng" strike="noStrike" dirty="0">
                <a:solidFill>
                  <a:srgbClr val="4DD0E1"/>
                </a:solidFill>
                <a:effectLst/>
                <a:latin typeface="Helvetica"/>
                <a:cs typeface="Helvetica"/>
                <a:hlinkClick r:id="rId4"/>
              </a:rPr>
              <a:t>Nazioni Unite - Centro Regionale di Informazioni</a:t>
            </a:r>
            <a:endParaRPr lang="it-IT" sz="3600" dirty="0">
              <a:effectLst/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792616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9116A8-67B4-CA4C-656C-AC279C16B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59654396-3106-F37B-9E5D-6893119BDECA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4125D1B-6998-ECA0-8089-7952F567C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8DEC58C-A981-BAC6-7A4F-B4036D9F66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01770"/>
            <a:ext cx="2311899" cy="126206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8674734-14CD-1FF2-DFB4-5570BFCEC3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843212" y="72744"/>
            <a:ext cx="6505574" cy="671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808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A063FF-B73E-E695-999A-47C4D340F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D1DACD9F-1523-4A5A-77AA-98DF594189AE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6BEBD0E-F276-B72E-66EE-6AE7497DA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54EB8F1-0B06-BC4B-34BD-9B7060316C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01770"/>
            <a:ext cx="2311899" cy="126206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CE264D8-74FE-F3D6-1117-949C0C3A9E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843212" y="72744"/>
            <a:ext cx="6505574" cy="671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79151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28A41E-ED81-7141-B0B7-33BD8E323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122BDBD2-7468-A705-9CC8-1785AB010B68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741C6F8-D653-8281-BF57-04D154FE4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0E24EBC-EF43-956E-5CAA-EC81C5CF7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01770"/>
            <a:ext cx="2311899" cy="126206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E301DD2-9719-198A-129C-AFD4B3C7C6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843212" y="72744"/>
            <a:ext cx="6505575" cy="671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18807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085589-FD4C-86FE-37AE-46552D048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0DA143D3-78D0-A268-060B-B19D468568E7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79014E1-85F6-44A9-AE28-B52476785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79BC73-86ED-63E4-DBB3-E2F6136B377D}"/>
              </a:ext>
            </a:extLst>
          </p:cNvPr>
          <p:cNvSpPr txBox="1"/>
          <p:nvPr/>
        </p:nvSpPr>
        <p:spPr>
          <a:xfrm>
            <a:off x="3133726" y="10372725"/>
            <a:ext cx="9144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1100" dirty="0">
                <a:solidFill>
                  <a:schemeClr val="bg2"/>
                </a:solidFill>
                <a:effectLst/>
              </a:rPr>
              <a:t>K. </a:t>
            </a:r>
            <a:r>
              <a:rPr lang="en-US" sz="1100" dirty="0" err="1">
                <a:solidFill>
                  <a:schemeClr val="bg2"/>
                </a:solidFill>
                <a:effectLst/>
              </a:rPr>
              <a:t>Riahi</a:t>
            </a:r>
            <a:r>
              <a:rPr lang="en-US" sz="1100" dirty="0">
                <a:solidFill>
                  <a:schemeClr val="bg2"/>
                </a:solidFill>
                <a:effectLst/>
              </a:rPr>
              <a:t> et al.,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9FF46E-8A23-8A2C-7157-298846F3E578}"/>
              </a:ext>
            </a:extLst>
          </p:cNvPr>
          <p:cNvSpPr txBox="1"/>
          <p:nvPr/>
        </p:nvSpPr>
        <p:spPr>
          <a:xfrm>
            <a:off x="5048250" y="6490096"/>
            <a:ext cx="7143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i="0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K. </a:t>
            </a:r>
            <a:r>
              <a:rPr kumimoji="0" lang="en-US" altLang="en-US" sz="900" i="0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Riahi</a:t>
            </a:r>
            <a:r>
              <a:rPr kumimoji="0" lang="en-US" altLang="en-US" sz="900" i="0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et al., The Shared Socioeconomic Pathways and their energy, land use, and greenhouse gas emissions implications: An overview, Global Environmental Change, Volume 42, Pages 153-168, 2017, ISSN 0959-3780, DOI:110.1016/j.gloenvcha.2016.05.009 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BB6725A-11AB-C4D1-2533-09F436ED9F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16399" y="716717"/>
            <a:ext cx="11359202" cy="567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8646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63F0A2-6459-473D-A446-A3B5CA335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A9EF7684-6208-3E26-F0BF-0F5C45C44841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CD5BC15-AB8D-4507-12EE-0F3919E1C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FD06B5-9B47-E29D-6EC9-DAC9C1EEE3D8}"/>
              </a:ext>
            </a:extLst>
          </p:cNvPr>
          <p:cNvSpPr txBox="1"/>
          <p:nvPr/>
        </p:nvSpPr>
        <p:spPr>
          <a:xfrm>
            <a:off x="5048250" y="6490096"/>
            <a:ext cx="7143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i="0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K. </a:t>
            </a:r>
            <a:r>
              <a:rPr kumimoji="0" lang="en-US" altLang="en-US" sz="900" i="0" strike="noStrike" cap="none" normalizeH="0" baseline="0" dirty="0" err="1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Riahi</a:t>
            </a:r>
            <a:r>
              <a:rPr kumimoji="0" lang="en-US" altLang="en-US" sz="900" i="0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et al., The Shared Socioeconomic Pathways and their energy, land use, and greenhouse gas emissions implications: An overview, Global Environmental Change, Volume 42, Pages 153-168, 2017, ISSN 0959-3780, DOI:110.1016/j.gloenvcha.2016.05.009 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7ACC940-D1E4-D2B6-7E43-F1442A3F3F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7076" y="733424"/>
            <a:ext cx="11737848" cy="574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99439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0E0C9F-4151-F80C-BD6C-697CE2FFE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italy with yellow dots&#10;&#10;Description automatically generated">
            <a:extLst>
              <a:ext uri="{FF2B5EF4-FFF2-40B4-BE49-F238E27FC236}">
                <a16:creationId xmlns:a16="http://schemas.microsoft.com/office/drawing/2014/main" id="{800C3DA5-838B-B85E-7C2A-2F6D23F3C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384" y="0"/>
            <a:ext cx="7251231" cy="6491615"/>
          </a:xfrm>
          <a:prstGeom prst="rect">
            <a:avLst/>
          </a:prstGeom>
        </p:spPr>
      </p:pic>
      <p:sp>
        <p:nvSpPr>
          <p:cNvPr id="107" name="Speaker…">
            <a:extLst>
              <a:ext uri="{FF2B5EF4-FFF2-40B4-BE49-F238E27FC236}">
                <a16:creationId xmlns:a16="http://schemas.microsoft.com/office/drawing/2014/main" id="{F0A8DE39-8C36-9141-CE16-5536947B15C4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CB9AF76-3826-BE2E-6E0D-4E520A562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3FD273-934F-ACA4-8CB5-CD83C6DE96C2}"/>
              </a:ext>
            </a:extLst>
          </p:cNvPr>
          <p:cNvSpPr txBox="1"/>
          <p:nvPr/>
        </p:nvSpPr>
        <p:spPr>
          <a:xfrm>
            <a:off x="4705350" y="6491615"/>
            <a:ext cx="74866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Copernicus Climate Change Service (2022): Global sea level change indicators from 1950 to 2050 derived from reanalysis and high resolution CMIP6 climate projections. Copernicus Climate Change Service (C3S) Climate Data Store (CDS). DOI: 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10.24381/cds.6edf04e0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22245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E30EFB-2DCD-4C97-F391-459A99D1A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F2A090-3440-121D-98AB-4C6DE10655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70384" y="16957"/>
            <a:ext cx="7251231" cy="6457700"/>
          </a:xfrm>
          <a:prstGeom prst="rect">
            <a:avLst/>
          </a:prstGeom>
        </p:spPr>
      </p:pic>
      <p:sp>
        <p:nvSpPr>
          <p:cNvPr id="107" name="Speaker…">
            <a:extLst>
              <a:ext uri="{FF2B5EF4-FFF2-40B4-BE49-F238E27FC236}">
                <a16:creationId xmlns:a16="http://schemas.microsoft.com/office/drawing/2014/main" id="{A3366379-FB7E-56FF-B053-B4A6CC487631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C7B3DF9-80AA-C00C-337B-524E676F37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9D42A8-77DB-94D1-CCFE-C7431F612008}"/>
              </a:ext>
            </a:extLst>
          </p:cNvPr>
          <p:cNvSpPr txBox="1"/>
          <p:nvPr/>
        </p:nvSpPr>
        <p:spPr>
          <a:xfrm>
            <a:off x="4705350" y="6491615"/>
            <a:ext cx="74866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Copernicus Climate Change Service (C3S), Climate Data Store (CDS), (2024): Climate indicators for Europe from 1940 to 2100 derived from reanalysis and climate projections, Copernicus Climate Change Service (C3S) Climate Data Store (CDS). 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27028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D4D950-524C-461B-0773-CF3E3CA04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3D7283-C3B4-B5F8-F425-7ECA3C20F5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70384" y="16957"/>
            <a:ext cx="7251230" cy="6457700"/>
          </a:xfrm>
          <a:prstGeom prst="rect">
            <a:avLst/>
          </a:prstGeom>
        </p:spPr>
      </p:pic>
      <p:sp>
        <p:nvSpPr>
          <p:cNvPr id="107" name="Speaker…">
            <a:extLst>
              <a:ext uri="{FF2B5EF4-FFF2-40B4-BE49-F238E27FC236}">
                <a16:creationId xmlns:a16="http://schemas.microsoft.com/office/drawing/2014/main" id="{D0F6ADF7-3789-3382-1FE7-7BAC3FF15DC2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608DCD5-C9EA-3257-CEBE-F6A73D474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61A0C7-7714-D4CB-B9BE-325F4116F638}"/>
              </a:ext>
            </a:extLst>
          </p:cNvPr>
          <p:cNvSpPr txBox="1"/>
          <p:nvPr/>
        </p:nvSpPr>
        <p:spPr>
          <a:xfrm>
            <a:off x="4188542" y="6491615"/>
            <a:ext cx="8003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Copernicus Climate Change Service, Climate Data Store, (2019): Climatic suitability for the presence and seasonal activity of the Aedes albopictus mosquito for Europe derived from climate projections. Copernicus Climate Change Service (C3S) Climate Data Store (CDS). DOI: 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10.24381/cds.d08ed09a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57225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60DAF5-4E99-1E11-8738-982E78B8E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B60DF67B-77BE-6E39-AF13-0651781A7AE9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EEC8369-4C99-BA72-732D-437890B83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46B8A1-F132-2E27-01CF-6B2EA885DD85}"/>
              </a:ext>
            </a:extLst>
          </p:cNvPr>
          <p:cNvSpPr txBox="1"/>
          <p:nvPr/>
        </p:nvSpPr>
        <p:spPr>
          <a:xfrm>
            <a:off x="1524000" y="1997839"/>
            <a:ext cx="9144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it-IT" sz="60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Le nostre scelte definiscono</a:t>
            </a:r>
            <a:br>
              <a:rPr lang="it-IT" sz="60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it-IT" sz="60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il cambiamento climatico </a:t>
            </a:r>
            <a:endParaRPr lang="it-IT" sz="6000" dirty="0">
              <a:solidFill>
                <a:schemeClr val="bg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91356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168C50-AA41-B03F-FEF5-DE54482A2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97C3CA2D-F3CA-7035-A82C-875441720620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BFF1A97-5DF0-B502-B456-C87AD9CF7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2491" y="423902"/>
            <a:ext cx="8967018" cy="6010195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06CDD81-389F-6C4E-9825-AAD377E394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B12A7C-3E66-59BB-70C2-FD6D79412567}"/>
              </a:ext>
            </a:extLst>
          </p:cNvPr>
          <p:cNvSpPr txBox="1"/>
          <p:nvPr/>
        </p:nvSpPr>
        <p:spPr>
          <a:xfrm>
            <a:off x="5830529" y="6498070"/>
            <a:ext cx="63614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Hannah Ritchie, Pablo Rosado and Max Roser (2022) - “Environmental Impacts of Food Production” Published online at OurWorldinData.org. Retrieved from: 'https://ourworldindata.org/environmental-impacts-of-food' [Online Resource]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13727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2AF57C-F175-37B1-C38B-F937C2E3E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B8259898-8D2B-DCE1-E3F7-F710B85CEDC3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4594CA8-8979-BFDA-02EE-71F4DDCDC1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pic>
        <p:nvPicPr>
          <p:cNvPr id="2" name="GlobalWarming_2x_1080_extended5">
            <a:hlinkClick r:id="" action="ppaction://media"/>
            <a:extLst>
              <a:ext uri="{FF2B5EF4-FFF2-40B4-BE49-F238E27FC236}">
                <a16:creationId xmlns:a16="http://schemas.microsoft.com/office/drawing/2014/main" id="{2E10E552-DE1E-0D43-C79C-3CA2E1F74C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1276" y="696862"/>
            <a:ext cx="10953135" cy="61611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B8E34-D62E-DC99-B230-F85B5DE0EE56}"/>
              </a:ext>
            </a:extLst>
          </p:cNvPr>
          <p:cNvSpPr txBox="1"/>
          <p:nvPr/>
        </p:nvSpPr>
        <p:spPr>
          <a:xfrm>
            <a:off x="9704439" y="6596390"/>
            <a:ext cx="248756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11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https://xkcd.com/1732/</a:t>
            </a:r>
            <a:endParaRPr lang="en-US" sz="11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7163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9C444A-974C-A740-C900-D7066C198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A7BC4CFB-5728-593E-228C-E5F5530E2252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751FCEB-AF71-1F6B-CDA7-8EA4306B19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618526" y="423902"/>
            <a:ext cx="8954949" cy="6010195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72804A9-E9EB-CB4A-B93F-36398728C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3A5905-11A2-C3F2-8E8B-68515F4CEDB9}"/>
              </a:ext>
            </a:extLst>
          </p:cNvPr>
          <p:cNvSpPr txBox="1"/>
          <p:nvPr/>
        </p:nvSpPr>
        <p:spPr>
          <a:xfrm>
            <a:off x="5830529" y="6498070"/>
            <a:ext cx="63614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Hannah Ritchie, Pablo Rosado and Max Roser (2022) - “Environmental Impacts of Food Production” Published online at OurWorldinData.org. Retrieved from: 'https://ourworldindata.org/environmental-impacts-of-food' [Online Resource]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38949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88F2A0-9DBD-7C57-2978-CB1BC280A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0AC38110-3849-7351-A9D8-4D8B36CBAA9F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2D70999-C1BE-5A45-D271-9A316F048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618526" y="423902"/>
            <a:ext cx="8954949" cy="601019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9DC8F291-0475-E688-6AA0-7E59B557E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CD2CC7-DB60-A950-D3C5-1139C2799BBF}"/>
              </a:ext>
            </a:extLst>
          </p:cNvPr>
          <p:cNvSpPr txBox="1"/>
          <p:nvPr/>
        </p:nvSpPr>
        <p:spPr>
          <a:xfrm>
            <a:off x="5830529" y="6498070"/>
            <a:ext cx="63614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Hannah Ritchie, Pablo Rosado and Max Roser (2022) - “Environmental Impacts of Food Production” Published online at OurWorldinData.org. Retrieved from: 'https://ourworldindata.org/environmental-impacts-of-food' [Online Resource]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82188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43D6E3-A150-7AB8-75B5-3635B26BC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A68E2DBD-A48D-985B-0417-DCA78F88BFD6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52D2EDE-A37C-A12F-AF3E-7035C4262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306386" y="427784"/>
            <a:ext cx="7579228" cy="600243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07C7600-0B18-8824-9C88-B027328193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A81F8D-BD91-FEFE-E27B-FE6590B0291C}"/>
              </a:ext>
            </a:extLst>
          </p:cNvPr>
          <p:cNvSpPr txBox="1"/>
          <p:nvPr/>
        </p:nvSpPr>
        <p:spPr>
          <a:xfrm>
            <a:off x="5830529" y="6498070"/>
            <a:ext cx="63614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b="0" i="0" strike="noStrike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Hannah Ritchie (2023) - “Which form of transport has the smallest carbon footprint?” Published online at OurWorldinData.org. Retrieved from: 'https://ourworldindata.org/travel-carbon-footprint' [Online Resource]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219422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3822BE-EDDB-3851-A443-035139AC9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198868F6-5851-6AF3-CC44-9CDA2E76CFCB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9366976-20C4-99E7-CD11-15EE07004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2EB43-63AC-9E04-A937-676AF04BE4AC}"/>
              </a:ext>
            </a:extLst>
          </p:cNvPr>
          <p:cNvSpPr txBox="1"/>
          <p:nvPr/>
        </p:nvSpPr>
        <p:spPr>
          <a:xfrm>
            <a:off x="1411396" y="1413063"/>
            <a:ext cx="936920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it-IT" sz="4400" b="0" i="0" u="none" strike="noStrike" dirty="0">
                <a:solidFill>
                  <a:srgbClr val="FFFFFF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Si può ancora fare di più</a:t>
            </a:r>
            <a:endParaRPr lang="it-IT" sz="32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rtl="0">
              <a:spcAft>
                <a:spcPts val="1200"/>
              </a:spcAft>
            </a:pPr>
            <a:br>
              <a:rPr lang="it-IT" sz="32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it-IT" sz="3200" b="1" i="0" u="none" strike="noStrike" dirty="0">
                <a:solidFill>
                  <a:srgbClr val="ADADAD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🧑‍🚒Segui la Protezione Civile del tuo territorio.</a:t>
            </a:r>
            <a:r>
              <a:rPr lang="it-IT" sz="3200" b="0" i="0" u="none" strike="noStrike" dirty="0">
                <a:solidFill>
                  <a:srgbClr val="ADADAD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</a:t>
            </a:r>
            <a:endParaRPr lang="it-IT" sz="32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rtl="0">
              <a:spcAft>
                <a:spcPts val="1200"/>
              </a:spcAft>
            </a:pPr>
            <a:br>
              <a:rPr lang="it-IT" sz="32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it-IT" sz="3200" b="1" i="0" u="none" strike="noStrike" dirty="0">
                <a:solidFill>
                  <a:srgbClr val="ADADAD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🗳️Ricorda l’importanza del tuo voto.</a:t>
            </a:r>
            <a:endParaRPr lang="it-IT" sz="32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rtl="0">
              <a:spcAft>
                <a:spcPts val="1200"/>
              </a:spcAft>
            </a:pPr>
            <a:br>
              <a:rPr lang="it-IT" sz="32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it-IT" sz="3200" b="1" i="0" u="none" strike="noStrike" dirty="0">
                <a:solidFill>
                  <a:srgbClr val="ADADAD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🛡️Preparati per adattarti al nuovo clima. </a:t>
            </a:r>
            <a:endParaRPr lang="it-IT" sz="32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1880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F468B9-7172-21CA-15ED-1D7A03782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26203E7C-49F0-7A9C-6071-487CF03C0E1A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1054885-AA5E-3218-70D5-FFAB5AF4E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E3E7CE-2844-E4D4-B712-7CAD01AE76AD}"/>
              </a:ext>
            </a:extLst>
          </p:cNvPr>
          <p:cNvSpPr txBox="1"/>
          <p:nvPr/>
        </p:nvSpPr>
        <p:spPr>
          <a:xfrm>
            <a:off x="1455174" y="1536174"/>
            <a:ext cx="928165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it-IT" sz="6000" b="0" i="0" u="none" strike="noStrike" dirty="0">
                <a:solidFill>
                  <a:srgbClr val="FFFFFF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Fronteggiare il cambiamento climatico significa fronteggiare il futuro di ciascuno di noi</a:t>
            </a:r>
            <a:endParaRPr lang="it-IT" sz="6000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15008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F4A871-7F93-DA29-F159-04618A8D0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11CCBD67-7FA0-069B-2C91-0997183C1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3576" y="222956"/>
            <a:ext cx="9584848" cy="6524625"/>
          </a:xfrm>
          <a:prstGeom prst="rect">
            <a:avLst/>
          </a:prstGeom>
        </p:spPr>
      </p:pic>
      <p:sp>
        <p:nvSpPr>
          <p:cNvPr id="107" name="Speaker…">
            <a:extLst>
              <a:ext uri="{FF2B5EF4-FFF2-40B4-BE49-F238E27FC236}">
                <a16:creationId xmlns:a16="http://schemas.microsoft.com/office/drawing/2014/main" id="{A978D1E2-8D12-6482-CA60-E6230545C4EA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A32CDB1-A587-CE5B-6763-4E0E102C6F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48EA23-EC5C-4763-2B5B-A00DF27DE783}"/>
              </a:ext>
            </a:extLst>
          </p:cNvPr>
          <p:cNvSpPr txBox="1"/>
          <p:nvPr/>
        </p:nvSpPr>
        <p:spPr>
          <a:xfrm>
            <a:off x="2389239" y="6635718"/>
            <a:ext cx="980276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Gütschow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J.;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Pflüger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M. (2022): The PRIMAP-hist national historical emissions time series v2.4 (1750-2021). doi:10.5281/zenodo.7179775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56057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3019C6-E3B5-F8A7-449E-BA5AB36A8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3DB06627-7A03-67A7-38CA-528816061AD2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969025B-3B8F-61C9-0621-46EFAE834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DC5266-E4F9-AD8E-94EB-2DE07BEA848F}"/>
              </a:ext>
            </a:extLst>
          </p:cNvPr>
          <p:cNvSpPr txBox="1"/>
          <p:nvPr/>
        </p:nvSpPr>
        <p:spPr>
          <a:xfrm>
            <a:off x="1637538" y="2274838"/>
            <a:ext cx="89169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it-IT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Se vuoi rendere ricco Pitocle, </a:t>
            </a:r>
            <a:endParaRPr lang="it-IT" sz="4800" dirty="0">
              <a:solidFill>
                <a:schemeClr val="bg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 rtl="0"/>
            <a:r>
              <a:rPr lang="it-IT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non riempirlo di doni, </a:t>
            </a:r>
            <a:endParaRPr lang="it-IT" sz="4800" dirty="0">
              <a:solidFill>
                <a:schemeClr val="bg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 rtl="0"/>
            <a:r>
              <a:rPr lang="it-IT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ma sfrondane i desideri</a:t>
            </a:r>
            <a:endParaRPr lang="it-IT" sz="4800" dirty="0">
              <a:solidFill>
                <a:schemeClr val="bg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9EC023-CB8A-8C1A-E3CF-AC279BD430A7}"/>
              </a:ext>
            </a:extLst>
          </p:cNvPr>
          <p:cNvSpPr txBox="1"/>
          <p:nvPr/>
        </p:nvSpPr>
        <p:spPr>
          <a:xfrm>
            <a:off x="6096000" y="647104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1800" b="0" i="0" u="none" strike="noStrike" dirty="0" err="1">
                <a:solidFill>
                  <a:srgbClr val="CCCCCC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Epicuro</a:t>
            </a:r>
            <a:endParaRPr lang="en-US" dirty="0"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08423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276D80-AD66-F3B5-66AF-63FA2AB66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25ACFF60-3420-6493-C11A-79C34C40FC2B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1AC5051-77CD-8BA0-C18F-57F2099D9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E62CEA-5287-94E9-D7CB-08B866AAF957}"/>
              </a:ext>
            </a:extLst>
          </p:cNvPr>
          <p:cNvSpPr txBox="1"/>
          <p:nvPr/>
        </p:nvSpPr>
        <p:spPr>
          <a:xfrm>
            <a:off x="7134225" y="6624965"/>
            <a:ext cx="505777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Showyourstripes.info by Ed Hawkins, University of Reading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CEEC007-B779-5317-6DBD-641765642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338" y="642329"/>
            <a:ext cx="10601324" cy="596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69062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E06AD8-556E-1D0E-7FFE-C5BAC019D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04488DA3-B8E1-3EEE-B615-0B777D5674FF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8D2C169-346B-A15C-9C2E-D896D03C6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51BA1C-2A68-574A-0DBC-1453A54361A4}"/>
              </a:ext>
            </a:extLst>
          </p:cNvPr>
          <p:cNvSpPr txBox="1"/>
          <p:nvPr/>
        </p:nvSpPr>
        <p:spPr>
          <a:xfrm>
            <a:off x="7134225" y="6624965"/>
            <a:ext cx="505777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Showyourstripes.info by Ed Hawkins, University of Reading</a:t>
            </a:r>
            <a:endParaRPr lang="en-US" sz="900" dirty="0">
              <a:solidFill>
                <a:schemeClr val="bg2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757C68D-22AF-CB60-2FAD-DBC978413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884" y="1265269"/>
            <a:ext cx="8929628" cy="5022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CA836B7-4A10-8B39-B615-2DE8B5079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682" y="622939"/>
            <a:ext cx="10632635" cy="598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53972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DADC01-6CBD-CB02-2F41-961A6D4B2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3F1A0BF8-3F50-324E-F303-2098936AA739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CB8A82D6-10A2-3AE6-2417-59EC97A0F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9944AC84-E91D-C5DF-77A8-83AC060E7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01770"/>
            <a:ext cx="2311899" cy="126206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1D3E11C-75C8-0808-CF14-4C2282D8D8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843212" y="72744"/>
            <a:ext cx="6505575" cy="671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5553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8F6796-9E26-DB90-CE80-7BA444AE69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198999E8-1875-42BF-C976-4DB74CAD4597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C742A00-0DDA-D03D-653C-41B49CD51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536068C-4EA8-067D-143F-AD3CE26D8A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01770"/>
            <a:ext cx="2311899" cy="126206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BD8BFD22-8BC1-4257-9CCF-282345BEB4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843212" y="72744"/>
            <a:ext cx="6505574" cy="671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7397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86D04A-A53E-7BC5-47DF-1165F1CEC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peaker…">
            <a:extLst>
              <a:ext uri="{FF2B5EF4-FFF2-40B4-BE49-F238E27FC236}">
                <a16:creationId xmlns:a16="http://schemas.microsoft.com/office/drawing/2014/main" id="{279B6869-B33F-3BBC-A944-1E2D46D6CDB2}"/>
              </a:ext>
            </a:extLst>
          </p:cNvPr>
          <p:cNvSpPr txBox="1"/>
          <p:nvPr/>
        </p:nvSpPr>
        <p:spPr>
          <a:xfrm>
            <a:off x="9354102" y="202288"/>
            <a:ext cx="2610822" cy="420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574" rIns="20574">
            <a:normAutofit/>
          </a:bodyPr>
          <a:lstStyle/>
          <a:p>
            <a:pPr algn="r" defTabSz="206375">
              <a:defRPr sz="1700" cap="all">
                <a:solidFill>
                  <a:srgbClr val="EB0028"/>
                </a:solidFill>
                <a:latin typeface="Diagramm Bold"/>
                <a:ea typeface="Diagramm Bold"/>
                <a:cs typeface="Diagramm Bold"/>
                <a:sym typeface="Diagramm Bold"/>
              </a:defRPr>
            </a:pPr>
            <a:r>
              <a:rPr sz="765" dirty="0">
                <a:latin typeface="Helvetica" pitchFamily="2" charset="0"/>
              </a:rPr>
              <a:t>Speaker</a:t>
            </a:r>
          </a:p>
          <a:p>
            <a:pPr algn="r" defTabSz="206375">
              <a:defRPr sz="3000">
                <a:latin typeface="Diagramm Regular"/>
                <a:ea typeface="Diagramm Regular"/>
                <a:cs typeface="Diagramm Regular"/>
                <a:sym typeface="Diagramm Regular"/>
              </a:defRPr>
            </a:pPr>
            <a:r>
              <a:rPr lang="it-IT" sz="1350" dirty="0">
                <a:solidFill>
                  <a:schemeClr val="bg1"/>
                </a:solidFill>
                <a:latin typeface="Helvetica" pitchFamily="2" charset="0"/>
              </a:rPr>
              <a:t>Robin Castellani</a:t>
            </a:r>
            <a:endParaRPr sz="135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51EE7B5-4471-E683-47D6-BBC7AAA4D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" y="222956"/>
            <a:ext cx="1536301" cy="37881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9A3F7118-5098-8E7F-51E9-C0A2A9454C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601770"/>
            <a:ext cx="2311899" cy="126206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B0AF9990-DC3F-11FA-D0A6-F79EF368B4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2843212" y="72744"/>
            <a:ext cx="6505574" cy="671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0679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643</Words>
  <Application>Microsoft Office PowerPoint</Application>
  <PresentationFormat>Widescreen</PresentationFormat>
  <Paragraphs>75</Paragraphs>
  <Slides>24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Aptos</vt:lpstr>
      <vt:lpstr>Aptos Display</vt:lpstr>
      <vt:lpstr>Arial</vt:lpstr>
      <vt:lpstr>Helvetica</vt:lpstr>
      <vt:lpstr>Times New Roman</vt:lpstr>
      <vt:lpstr>Tema di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Guido Frascadore</dc:creator>
  <cp:lastModifiedBy>Robin Castellani</cp:lastModifiedBy>
  <cp:revision>11</cp:revision>
  <dcterms:created xsi:type="dcterms:W3CDTF">2024-10-30T11:38:14Z</dcterms:created>
  <dcterms:modified xsi:type="dcterms:W3CDTF">2024-11-08T07:42:26Z</dcterms:modified>
</cp:coreProperties>
</file>

<file path=docProps/thumbnail.jpeg>
</file>